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308" r:id="rId3"/>
    <p:sldId id="305" r:id="rId4"/>
    <p:sldId id="326" r:id="rId5"/>
    <p:sldId id="322" r:id="rId6"/>
    <p:sldId id="315" r:id="rId7"/>
    <p:sldId id="303" r:id="rId8"/>
    <p:sldId id="261" r:id="rId9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ne Kernagiene" initials="AK" lastIdx="1" clrIdx="0">
    <p:extLst>
      <p:ext uri="{19B8F6BF-5375-455C-9EA6-DF929625EA0E}">
        <p15:presenceInfo xmlns:p15="http://schemas.microsoft.com/office/powerpoint/2012/main" userId="S-1-5-21-1409082233-790525478-1801674531-82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4DA2"/>
    <a:srgbClr val="141B7A"/>
    <a:srgbClr val="1A239D"/>
    <a:srgbClr val="FFC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92487" y="2082670"/>
            <a:ext cx="6653892" cy="1280161"/>
          </a:xfr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SamsungOne 800" panose="020B0903030303020204" pitchFamily="34" charset="0"/>
                <a:ea typeface="SamsungOne 800" panose="020B0903030303020204" pitchFamily="34" charset="0"/>
                <a:cs typeface="Samsung Sharp Sans Bold" pitchFamily="2" charset="-70"/>
              </a:defRPr>
            </a:lvl1pPr>
          </a:lstStyle>
          <a:p>
            <a:r>
              <a:rPr lang="lv-LV" dirty="0" smtClean="0"/>
              <a:t>SEB</a:t>
            </a:r>
            <a:br>
              <a:rPr lang="lv-LV" dirty="0" smtClean="0"/>
            </a:br>
            <a:r>
              <a:rPr lang="lv-LV" dirty="0" smtClean="0"/>
              <a:t>Project name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192486" y="3497741"/>
            <a:ext cx="6653893" cy="1655762"/>
          </a:xfrm>
        </p:spPr>
        <p:txBody>
          <a:bodyPr>
            <a:normAutofit/>
          </a:bodyPr>
          <a:lstStyle>
            <a:lvl1pPr marL="0" indent="0" algn="l">
              <a:buNone/>
              <a:defRPr sz="2500">
                <a:solidFill>
                  <a:schemeClr val="bg1"/>
                </a:solidFill>
                <a:latin typeface="SamsungOne 600" panose="020B0703030303020204" pitchFamily="34" charset="0"/>
                <a:ea typeface="SamsungOne 600" panose="020B07030303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dirty="0" smtClean="0"/>
              <a:t>Subtitle</a:t>
            </a:r>
            <a:endParaRPr lang="lv-LV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6040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3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415215" cy="58053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C4DA2"/>
                </a:solidFill>
                <a:latin typeface="SamsungOne 800" panose="020B0903030303020204" pitchFamily="34" charset="0"/>
                <a:ea typeface="SamsungOne 800" panose="020B0903030303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45662"/>
            <a:ext cx="10515600" cy="5231301"/>
          </a:xfrm>
        </p:spPr>
        <p:txBody>
          <a:bodyPr/>
          <a:lstStyle>
            <a:lvl1pPr>
              <a:defRPr sz="2500">
                <a:latin typeface="SamsungOne 500" panose="020B0603030303020204" pitchFamily="34" charset="0"/>
                <a:ea typeface="SamsungOne 500" panose="020B0603030303020204" pitchFamily="34" charset="0"/>
              </a:defRPr>
            </a:lvl1pPr>
            <a:lvl2pPr>
              <a:defRPr sz="1900">
                <a:latin typeface="SamsungOne 500" panose="020B0603030303020204" pitchFamily="34" charset="0"/>
                <a:ea typeface="SamsungOne 500" panose="020B0603030303020204" pitchFamily="34" charset="0"/>
              </a:defRPr>
            </a:lvl2pPr>
            <a:lvl3pPr>
              <a:defRPr sz="1900">
                <a:latin typeface="SamsungOne 500" panose="020B0603030303020204" pitchFamily="34" charset="0"/>
                <a:ea typeface="SamsungOne 500" panose="020B0603030303020204" pitchFamily="34" charset="0"/>
              </a:defRPr>
            </a:lvl3pPr>
            <a:lvl4pPr>
              <a:defRPr sz="1900">
                <a:latin typeface="SamsungOne 500" panose="020B0603030303020204" pitchFamily="34" charset="0"/>
                <a:ea typeface="SamsungOne 500" panose="020B0603030303020204" pitchFamily="34" charset="0"/>
              </a:defRPr>
            </a:lvl4pPr>
            <a:lvl5pPr>
              <a:defRPr sz="1900">
                <a:latin typeface="SamsungOne 500" panose="020B0603030303020204" pitchFamily="34" charset="0"/>
                <a:ea typeface="SamsungOne 500" panose="020B060303030302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7692-E150-47BB-B3D5-FF409B7FBBC2}" type="datetimeFigureOut">
              <a:rPr lang="lv-LV" smtClean="0"/>
              <a:t>2018.09.20.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99295-6DF6-480D-A416-808378024B20}" type="slidenum">
              <a:rPr lang="lv-LV" smtClean="0"/>
              <a:t>‹#›</a:t>
            </a:fld>
            <a:endParaRPr lang="lv-LV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6708" y="407869"/>
            <a:ext cx="1647092" cy="41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77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6708" y="407869"/>
            <a:ext cx="1647092" cy="4168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415215" cy="580537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C4DA2"/>
                </a:solidFill>
                <a:latin typeface="SamsungOne 800" panose="020B0903030303020204" pitchFamily="34" charset="0"/>
                <a:ea typeface="SamsungOne 800" panose="020B0903030303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90670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6708" y="407869"/>
            <a:ext cx="1647092" cy="41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53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57150" y="0"/>
            <a:ext cx="12249150" cy="6858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297960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45934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73479" y="1760624"/>
            <a:ext cx="7952014" cy="2139043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3479" y="6106886"/>
            <a:ext cx="7952014" cy="62292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8353" y="3034970"/>
            <a:ext cx="3255295" cy="78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919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87692-E150-47BB-B3D5-FF409B7FBBC2}" type="datetimeFigureOut">
              <a:rPr lang="lv-LV" smtClean="0"/>
              <a:t>2018.09.20.</a:t>
            </a:fld>
            <a:endParaRPr lang="lv-LV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99295-6DF6-480D-A416-808378024B20}" type="slidenum">
              <a:rPr lang="lv-LV" smtClean="0"/>
              <a:t>‹#›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28087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rive.google.com/drive/folders/1vL4BAIbHIwVV9wii6swr_G0wlGb8tQva?usp=sharin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vL4BAIbHIwVV9wii6swr_G0wlGb8tQva?usp=shari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image" Target="../media/image9.png"/><Relationship Id="rId16" Type="http://schemas.openxmlformats.org/officeDocument/2006/relationships/image" Target="../media/image23.png"/><Relationship Id="rId20" Type="http://schemas.openxmlformats.org/officeDocument/2006/relationships/hyperlink" Target="https://drive.google.com/drive/folders/1vL4BAIbHIwVV9wii6swr_G0wlGb8tQva?usp=shar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drive.google.com/drive/folders/1vL4BAIbHIwVV9wii6swr_G0wlGb8tQva?usp=sharing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980" y="2336799"/>
            <a:ext cx="110199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chemeClr val="bg1"/>
                </a:solidFill>
                <a:latin typeface="SamsungOne 800" panose="020B0903030303020204" pitchFamily="34" charset="0"/>
                <a:ea typeface="SamsungOne 800" panose="020B0903030303020204" pitchFamily="34" charset="0"/>
                <a:cs typeface="Samsung Sharp Sans Bold" pitchFamily="2" charset="-70"/>
              </a:rPr>
              <a:t>Samsung</a:t>
            </a:r>
          </a:p>
          <a:p>
            <a:r>
              <a:rPr lang="en-US" sz="6000" dirty="0" smtClean="0">
                <a:solidFill>
                  <a:schemeClr val="bg1"/>
                </a:solidFill>
                <a:latin typeface="SamsungOne 800" panose="020B0903030303020204" pitchFamily="34" charset="0"/>
                <a:ea typeface="SamsungOne 800" panose="020B0903030303020204" pitchFamily="34" charset="0"/>
                <a:cs typeface="Samsung Sharp Sans Bold" pitchFamily="2" charset="-70"/>
              </a:rPr>
              <a:t>Galaxy </a:t>
            </a:r>
            <a:r>
              <a:rPr lang="lv-LV" sz="6000" dirty="0" smtClean="0">
                <a:solidFill>
                  <a:schemeClr val="bg1"/>
                </a:solidFill>
                <a:latin typeface="SamsungOne 800" panose="020B0903030303020204" pitchFamily="34" charset="0"/>
                <a:ea typeface="SamsungOne 800" panose="020B0903030303020204" pitchFamily="34" charset="0"/>
                <a:cs typeface="Samsung Sharp Sans Bold" pitchFamily="2" charset="-70"/>
              </a:rPr>
              <a:t>A7 | A9</a:t>
            </a:r>
          </a:p>
          <a:p>
            <a:endParaRPr lang="en-US" sz="4000" dirty="0">
              <a:solidFill>
                <a:schemeClr val="bg1"/>
              </a:solidFill>
              <a:latin typeface="SamsungOne 800" panose="020B0903030303020204" pitchFamily="34" charset="0"/>
              <a:ea typeface="SamsungOne 800" panose="020B0903030303020204" pitchFamily="34" charset="0"/>
              <a:cs typeface="Samsung Sharp Sans Bold" pitchFamily="2" charset="-70"/>
            </a:endParaRPr>
          </a:p>
          <a:p>
            <a:r>
              <a:rPr lang="en-US" sz="3600" dirty="0" smtClean="0">
                <a:solidFill>
                  <a:schemeClr val="bg1"/>
                </a:solidFill>
                <a:latin typeface="SamsungOne 800" panose="020B0903030303020204" pitchFamily="34" charset="0"/>
                <a:ea typeface="SamsungOne 800" panose="020B0903030303020204" pitchFamily="34" charset="0"/>
                <a:cs typeface="Samsung Sharp Sans Bold" pitchFamily="2" charset="-70"/>
              </a:rPr>
              <a:t>Toolkit </a:t>
            </a:r>
          </a:p>
          <a:p>
            <a:r>
              <a:rPr lang="lv-LV" sz="2400" dirty="0" smtClean="0">
                <a:solidFill>
                  <a:schemeClr val="bg1"/>
                </a:solidFill>
                <a:latin typeface="SamsungOne 450C" panose="020B0506030303020204" pitchFamily="34" charset="0"/>
                <a:ea typeface="SamsungOne 450C" panose="020B0506030303020204" pitchFamily="34" charset="0"/>
                <a:cs typeface="Samsung Sharp Sans Bold" pitchFamily="2" charset="-70"/>
              </a:rPr>
              <a:t>20  </a:t>
            </a:r>
            <a:r>
              <a:rPr lang="en-US" sz="2400" dirty="0" smtClean="0">
                <a:solidFill>
                  <a:schemeClr val="bg1"/>
                </a:solidFill>
                <a:latin typeface="SamsungOne 450C" panose="020B0506030303020204" pitchFamily="34" charset="0"/>
                <a:ea typeface="SamsungOne 450C" panose="020B0506030303020204" pitchFamily="34" charset="0"/>
                <a:cs typeface="Samsung Sharp Sans Bold" pitchFamily="2" charset="-70"/>
              </a:rPr>
              <a:t>September 2018</a:t>
            </a:r>
            <a:endParaRPr lang="en-US" sz="2400" dirty="0">
              <a:solidFill>
                <a:schemeClr val="bg1"/>
              </a:solidFill>
              <a:latin typeface="SamsungOne 450C" panose="020B0506030303020204" pitchFamily="34" charset="0"/>
              <a:ea typeface="SamsungOne 450C" panose="020B0506030303020204" pitchFamily="34" charset="0"/>
              <a:cs typeface="Samsung Sharp Sans Bold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1358285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visuals overview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05" y="1248687"/>
            <a:ext cx="11820525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8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A7 </a:t>
            </a:r>
            <a:r>
              <a:rPr lang="en-US" dirty="0" smtClean="0"/>
              <a:t>Key Visuals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838199" y="2632265"/>
            <a:ext cx="8760825" cy="1999318"/>
            <a:chOff x="838199" y="1412841"/>
            <a:chExt cx="9016223" cy="2057603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8199" y="1412841"/>
              <a:ext cx="5962650" cy="2047875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87397" y="1422569"/>
              <a:ext cx="2867025" cy="2047875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838198" y="1208941"/>
            <a:ext cx="1042643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A7 Single KV option is available for blue,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black and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gold colors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.  </a:t>
            </a:r>
          </a:p>
          <a:p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Please use in Digital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/ Print / OOH /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etc.</a:t>
            </a:r>
          </a:p>
          <a:p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Please use Blue Key visual as the primary.</a:t>
            </a:r>
          </a:p>
          <a:p>
            <a:endParaRPr lang="en-US" sz="1400" dirty="0" smtClean="0">
              <a:latin typeface="SamsungOne 400" panose="020B0503030303020204" pitchFamily="34" charset="0"/>
              <a:ea typeface="SamsungOne 400" panose="020B0503030303020204" pitchFamily="34" charset="0"/>
            </a:endParaRPr>
          </a:p>
          <a:p>
            <a:pPr marL="12699"/>
            <a:r>
              <a:rPr lang="en-US" sz="1400" b="1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KV source files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are available here: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4"/>
              </a:rPr>
              <a:t>https://drive.google.com/drive/folders/1vL4BAIbHIwVV9wii6swr_G0wlGb8tQva?usp=sharing</a:t>
            </a:r>
            <a:endParaRPr lang="en-US" sz="1400" dirty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27900"/>
              </p:ext>
            </p:extLst>
          </p:nvPr>
        </p:nvGraphicFramePr>
        <p:xfrm>
          <a:off x="729574" y="5499752"/>
          <a:ext cx="11164093" cy="856033"/>
        </p:xfrm>
        <a:graphic>
          <a:graphicData uri="http://schemas.openxmlformats.org/drawingml/2006/table">
            <a:tbl>
              <a:tblPr/>
              <a:tblGrid>
                <a:gridCol w="1476088"/>
                <a:gridCol w="1779477"/>
                <a:gridCol w="1726649"/>
                <a:gridCol w="1846208"/>
                <a:gridCol w="1835086"/>
                <a:gridCol w="2500585"/>
              </a:tblGrid>
              <a:tr h="32101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 </a:t>
                      </a:r>
                    </a:p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Galaxy A7 Key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Visual slogan translations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ENG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LV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LT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EE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RU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535021">
                <a:tc vMerge="1">
                  <a:txBody>
                    <a:bodyPr/>
                    <a:lstStyle/>
                    <a:p>
                      <a:pPr algn="l" fontAlgn="t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Your world widened with triple camera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Pasaule kļūst plašāka ar 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trīs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  <a:r>
                        <a:rPr lang="lv-LV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objektīvu </a:t>
                      </a:r>
                      <a:r>
                        <a:rPr lang="lv-LV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kameru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Platesnis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pasaulio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vaizdas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su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triguba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  <a:r>
                        <a:rPr lang="es-E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kamera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i-FI" sz="1200" b="0" i="0" u="none" strike="noStrike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Avarda oma maailma kolme kaameraga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Мир становится шире благодаря 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камере с тремя объективами </a:t>
                      </a:r>
                    </a:p>
                  </a:txBody>
                  <a:tcPr marL="8346" marR="8346" marT="83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5241" y="5100800"/>
            <a:ext cx="961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Localized KV versions </a:t>
            </a:r>
            <a:r>
              <a:rPr lang="en-US" sz="1600" b="1" dirty="0" smtClean="0">
                <a:solidFill>
                  <a:srgbClr val="FF0000"/>
                </a:solidFill>
                <a:latin typeface="SamsungOne 400" panose="020B0503030303020204" pitchFamily="34" charset="0"/>
                <a:ea typeface="SamsungOne 400" panose="020B0503030303020204" pitchFamily="34" charset="0"/>
              </a:rPr>
              <a:t>WON’T </a:t>
            </a: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be provided. Please ask Partners to implement localized texts on KV.</a:t>
            </a:r>
          </a:p>
          <a:p>
            <a:endParaRPr lang="en-US" sz="1600" dirty="0">
              <a:latin typeface="SamsungOne 400" panose="020B0503030303020204" pitchFamily="34" charset="0"/>
              <a:ea typeface="SamsungOne 400" panose="020B0503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4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A9 Teaser </a:t>
            </a:r>
            <a:r>
              <a:rPr lang="en-US" dirty="0" smtClean="0"/>
              <a:t>Visual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2262780"/>
            <a:ext cx="6421471" cy="2664747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64770"/>
              </p:ext>
            </p:extLst>
          </p:nvPr>
        </p:nvGraphicFramePr>
        <p:xfrm>
          <a:off x="817123" y="5569997"/>
          <a:ext cx="9567154" cy="877998"/>
        </p:xfrm>
        <a:graphic>
          <a:graphicData uri="http://schemas.openxmlformats.org/drawingml/2006/table">
            <a:tbl>
              <a:tblPr/>
              <a:tblGrid>
                <a:gridCol w="1386411"/>
                <a:gridCol w="1524133"/>
                <a:gridCol w="1583860"/>
                <a:gridCol w="1583768"/>
                <a:gridCol w="1707765"/>
                <a:gridCol w="1781217"/>
              </a:tblGrid>
              <a:tr h="32101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 </a:t>
                      </a: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ENG</a:t>
                      </a: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LV</a:t>
                      </a: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LT</a:t>
                      </a: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EE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RU</a:t>
                      </a:r>
                    </a:p>
                  </a:txBody>
                  <a:tcPr marL="8346" marR="8346" marT="83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</a:tr>
              <a:tr h="448999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Galaxy A9 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Teaser Visual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The new Galaxy A9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It's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coming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Jaunais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Galaxy A9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Drīzumā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Naujasis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Galaxy A9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Atkeliauja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Uus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Galaxy A9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Peagi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 </a:t>
                      </a:r>
                      <a:r>
                        <a:rPr lang="en-US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kohal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Новый Galaxy A9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Уже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>скоро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SamsungOne 400" panose="020B0503030303020204" pitchFamily="34" charset="0"/>
                          <a:ea typeface="SamsungOne 400" panose="020B0503030303020204" pitchFamily="34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SamsungOne 400" panose="020B0503030303020204" pitchFamily="34" charset="0"/>
                        <a:ea typeface="SamsungOne 400" panose="020B0503030303020204" pitchFamily="34" charset="0"/>
                      </a:endParaRPr>
                    </a:p>
                  </a:txBody>
                  <a:tcPr marL="8346" marR="8346" marT="83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38198" y="1208941"/>
            <a:ext cx="107766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A9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Teaser visual is to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generate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buzz and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attract consumer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attention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on ‘4-camera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’ from early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stage.</a:t>
            </a:r>
          </a:p>
          <a:p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Please use in Digital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</a:rPr>
              <a:t>/ Print / OOH /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etc.</a:t>
            </a:r>
          </a:p>
          <a:p>
            <a:endParaRPr lang="en-US" sz="1400" dirty="0" smtClean="0">
              <a:latin typeface="SamsungOne 400" panose="020B0503030303020204" pitchFamily="34" charset="0"/>
              <a:ea typeface="SamsungOne 400" panose="020B0503030303020204" pitchFamily="34" charset="0"/>
            </a:endParaRPr>
          </a:p>
          <a:p>
            <a:pPr marL="12699"/>
            <a:r>
              <a:rPr lang="en-US" sz="1400" b="1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KV source files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are available here: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3"/>
              </a:rPr>
              <a:t>https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3"/>
              </a:rPr>
              <a:t>://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3"/>
              </a:rPr>
              <a:t>drive.google.com/drive/folders/1vL4BAIbHIwVV9wii6swr_G0wlGb8tQva?usp=sharing</a:t>
            </a:r>
            <a:endParaRPr lang="en-US" sz="1400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5241" y="5100800"/>
            <a:ext cx="96190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Localized KV versions </a:t>
            </a:r>
            <a:r>
              <a:rPr lang="en-US" sz="1600" b="1" dirty="0" smtClean="0">
                <a:solidFill>
                  <a:srgbClr val="FF0000"/>
                </a:solidFill>
                <a:latin typeface="SamsungOne 400" panose="020B0503030303020204" pitchFamily="34" charset="0"/>
                <a:ea typeface="SamsungOne 400" panose="020B0503030303020204" pitchFamily="34" charset="0"/>
              </a:rPr>
              <a:t>WON’T </a:t>
            </a: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be provided. Please ask Partners to implement localized texts on KV.</a:t>
            </a:r>
          </a:p>
          <a:p>
            <a:endParaRPr lang="en-US" sz="1600" dirty="0">
              <a:latin typeface="SamsungOne 400" panose="020B0503030303020204" pitchFamily="34" charset="0"/>
              <a:ea typeface="SamsungOne 400" panose="020B0503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2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Galaxy A7 Product pictures</a:t>
            </a:r>
            <a:endParaRPr lang="en-US" dirty="0"/>
          </a:p>
        </p:txBody>
      </p:sp>
      <p:grpSp>
        <p:nvGrpSpPr>
          <p:cNvPr id="63" name="Group 62"/>
          <p:cNvGrpSpPr/>
          <p:nvPr/>
        </p:nvGrpSpPr>
        <p:grpSpPr>
          <a:xfrm>
            <a:off x="2338865" y="1861178"/>
            <a:ext cx="7427706" cy="3864478"/>
            <a:chOff x="1317462" y="1419419"/>
            <a:chExt cx="9573349" cy="4980811"/>
          </a:xfrm>
        </p:grpSpPr>
        <p:sp>
          <p:nvSpPr>
            <p:cNvPr id="25" name="TextBox 24"/>
            <p:cNvSpPr txBox="1"/>
            <p:nvPr/>
          </p:nvSpPr>
          <p:spPr>
            <a:xfrm>
              <a:off x="1322468" y="2097800"/>
              <a:ext cx="1709277" cy="33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amsungOne 450" panose="020B0503030303020204" pitchFamily="34" charset="0"/>
                  <a:ea typeface="SamsungOne 450" panose="020B0503030303020204" pitchFamily="34" charset="0"/>
                </a:rPr>
                <a:t>Black</a:t>
              </a:r>
              <a:endParaRPr lang="en-US" dirty="0">
                <a:latin typeface="SamsungOne 450" panose="020B0503030303020204" pitchFamily="34" charset="0"/>
                <a:ea typeface="SamsungOne 450" panose="020B0503030303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322468" y="3785226"/>
              <a:ext cx="1709277" cy="33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amsungOne 450" panose="020B0503030303020204" pitchFamily="34" charset="0"/>
                  <a:ea typeface="SamsungOne 450" panose="020B0503030303020204" pitchFamily="34" charset="0"/>
                </a:rPr>
                <a:t>Blue</a:t>
              </a:r>
              <a:endParaRPr lang="en-US" dirty="0">
                <a:latin typeface="SamsungOne 450" panose="020B0503030303020204" pitchFamily="34" charset="0"/>
                <a:ea typeface="SamsungOne 450" panose="020B0503030303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17462" y="5411819"/>
              <a:ext cx="1709277" cy="33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SamsungOne 450" panose="020B0503030303020204" pitchFamily="34" charset="0"/>
                  <a:ea typeface="SamsungOne 450" panose="020B0503030303020204" pitchFamily="34" charset="0"/>
                </a:rPr>
                <a:t>Gold</a:t>
              </a:r>
              <a:endParaRPr lang="en-US" dirty="0">
                <a:latin typeface="SamsungOne 450" panose="020B0503030303020204" pitchFamily="34" charset="0"/>
                <a:ea typeface="SamsungOne 450" panose="020B0503030303020204" pitchFamily="34" charset="0"/>
              </a:endParaRPr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2172100" y="4926016"/>
              <a:ext cx="8718711" cy="1474214"/>
              <a:chOff x="1482860" y="4555179"/>
              <a:chExt cx="9576475" cy="1619250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82860" y="4555179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74305" y="4555179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65750" y="4555179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7195" y="4555179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48640" y="4555179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0085" y="4555179"/>
                <a:ext cx="1619250" cy="1619250"/>
              </a:xfrm>
              <a:prstGeom prst="rect">
                <a:avLst/>
              </a:prstGeom>
            </p:spPr>
          </p:pic>
        </p:grpSp>
        <p:grpSp>
          <p:nvGrpSpPr>
            <p:cNvPr id="54" name="Group 53"/>
            <p:cNvGrpSpPr/>
            <p:nvPr/>
          </p:nvGrpSpPr>
          <p:grpSpPr>
            <a:xfrm>
              <a:off x="2189810" y="3216245"/>
              <a:ext cx="8701001" cy="1513123"/>
              <a:chOff x="1502313" y="2619375"/>
              <a:chExt cx="9557022" cy="1661987"/>
            </a:xfrm>
          </p:grpSpPr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2313" y="2619375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89867" y="2662112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0" name="Picture 49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7421" y="2619375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4975" y="2619375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2529" y="2619375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0085" y="2619375"/>
                <a:ext cx="1619250" cy="1619250"/>
              </a:xfrm>
              <a:prstGeom prst="rect">
                <a:avLst/>
              </a:prstGeom>
            </p:spPr>
          </p:pic>
        </p:grpSp>
        <p:grpSp>
          <p:nvGrpSpPr>
            <p:cNvPr id="61" name="Group 60"/>
            <p:cNvGrpSpPr/>
            <p:nvPr/>
          </p:nvGrpSpPr>
          <p:grpSpPr>
            <a:xfrm>
              <a:off x="2189810" y="1419419"/>
              <a:ext cx="8701001" cy="1474214"/>
              <a:chOff x="1502313" y="841848"/>
              <a:chExt cx="9557022" cy="1619250"/>
            </a:xfrm>
          </p:grpSpPr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02313" y="841848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89867" y="841848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77421" y="841848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64975" y="841848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59" name="Picture 58"/>
              <p:cNvPicPr>
                <a:picLocks noChangeAspect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2529" y="841848"/>
                <a:ext cx="1619250" cy="1619250"/>
              </a:xfrm>
              <a:prstGeom prst="rect">
                <a:avLst/>
              </a:prstGeom>
            </p:spPr>
          </p:pic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40085" y="841848"/>
                <a:ext cx="1619250" cy="1619250"/>
              </a:xfrm>
              <a:prstGeom prst="rect">
                <a:avLst/>
              </a:prstGeom>
            </p:spPr>
          </p:pic>
        </p:grpSp>
      </p:grpSp>
      <p:sp>
        <p:nvSpPr>
          <p:cNvPr id="64" name="Rectangle 63"/>
          <p:cNvSpPr/>
          <p:nvPr/>
        </p:nvSpPr>
        <p:spPr>
          <a:xfrm>
            <a:off x="957425" y="6252540"/>
            <a:ext cx="5160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※ A9 basic product images to be released </a:t>
            </a:r>
            <a:r>
              <a:rPr lang="en-US" dirty="0" smtClean="0"/>
              <a:t>on </a:t>
            </a:r>
            <a:r>
              <a:rPr lang="en-US" dirty="0"/>
              <a:t>Oct. </a:t>
            </a:r>
            <a:r>
              <a:rPr lang="en-US" dirty="0" smtClean="0"/>
              <a:t>17</a:t>
            </a:r>
            <a:endParaRPr lang="en-US" dirty="0"/>
          </a:p>
        </p:txBody>
      </p:sp>
      <p:sp>
        <p:nvSpPr>
          <p:cNvPr id="65" name="Rectangle 64"/>
          <p:cNvSpPr/>
          <p:nvPr/>
        </p:nvSpPr>
        <p:spPr>
          <a:xfrm>
            <a:off x="838198" y="1208941"/>
            <a:ext cx="109906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Pictures source files </a:t>
            </a: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are available here: </a:t>
            </a:r>
            <a:r>
              <a:rPr lang="en-US" sz="1400" dirty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20"/>
              </a:rPr>
              <a:t>https://drive.google.com/drive/folders/1vL4BAIbHIwVV9wii6swr_G0wlGb8tQva?usp=sharing</a:t>
            </a:r>
            <a:endParaRPr lang="en-US" sz="1400" dirty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Logos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388" y="1614082"/>
            <a:ext cx="4650859" cy="31471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970" y="1895318"/>
            <a:ext cx="5877095" cy="294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4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ym typeface="Samsung Sharp Sans Regular" pitchFamily="2" charset="0"/>
              </a:rPr>
              <a:t/>
            </a:r>
            <a:br>
              <a:rPr lang="en-US" sz="3600" dirty="0" smtClean="0">
                <a:sym typeface="Samsung Sharp Sans Regular" pitchFamily="2" charset="0"/>
              </a:rPr>
            </a:br>
            <a:r>
              <a:rPr lang="en-US" sz="3600" dirty="0" smtClean="0">
                <a:sym typeface="Samsung Sharp Sans Regular" pitchFamily="2" charset="0"/>
              </a:rPr>
              <a:t>Key visuals source </a:t>
            </a:r>
            <a:r>
              <a:rPr lang="en-US" sz="3600" dirty="0">
                <a:sym typeface="Samsung Sharp Sans Regular" pitchFamily="2" charset="0"/>
              </a:rPr>
              <a:t>files</a:t>
            </a:r>
            <a:r>
              <a:rPr lang="en-US" dirty="0">
                <a:latin typeface="Samsung Sharp Sans Bold" pitchFamily="2" charset="0"/>
                <a:ea typeface="Samsung Sharp Sans Bold" pitchFamily="2" charset="0"/>
                <a:cs typeface="Samsung Sharp Sans Bold" pitchFamily="2" charset="0"/>
                <a:sym typeface="Samsung Sharp Sans Regular" pitchFamily="2" charset="0"/>
              </a:rPr>
              <a:t/>
            </a:r>
            <a:br>
              <a:rPr lang="en-US" dirty="0">
                <a:latin typeface="Samsung Sharp Sans Bold" pitchFamily="2" charset="0"/>
                <a:ea typeface="Samsung Sharp Sans Bold" pitchFamily="2" charset="0"/>
                <a:cs typeface="Samsung Sharp Sans Bold" pitchFamily="2" charset="0"/>
                <a:sym typeface="Samsung Sharp Sans Regular" pitchFamily="2" charset="0"/>
              </a:rPr>
            </a:br>
            <a:endParaRPr lang="en-US" dirty="0"/>
          </a:p>
        </p:txBody>
      </p:sp>
      <p:sp>
        <p:nvSpPr>
          <p:cNvPr id="4" name="object 5"/>
          <p:cNvSpPr txBox="1"/>
          <p:nvPr/>
        </p:nvSpPr>
        <p:spPr>
          <a:xfrm>
            <a:off x="896567" y="1407252"/>
            <a:ext cx="9317476" cy="423479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699"/>
            <a:r>
              <a:rPr lang="en-US" sz="1600" b="1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Galaxy A7 &amp; A9 materials source files:</a:t>
            </a:r>
          </a:p>
          <a:p>
            <a:pPr marL="12699"/>
            <a:r>
              <a:rPr lang="en-US" sz="1600" dirty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  <a:hlinkClick r:id="rId2"/>
              </a:rPr>
              <a:t>https://drive.google.com/drive/folders/1vL4BAIbHIwVV9wii6swr_G0wlGb8tQva?usp=sharing</a:t>
            </a:r>
            <a:endParaRPr lang="en-US" sz="1600" b="1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endParaRPr lang="en-US" sz="1600" b="1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endParaRPr lang="en-US" sz="1600" b="1" dirty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endParaRPr lang="en-US" sz="1600" b="1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r>
              <a:rPr lang="en-US" sz="1600" b="1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Galaxy A7 folder:</a:t>
            </a:r>
          </a:p>
          <a:p>
            <a:pPr marL="755649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Key Visuals (ENG), horizontal, vertical</a:t>
            </a:r>
          </a:p>
          <a:p>
            <a:pPr marL="755649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Product Pictures</a:t>
            </a:r>
          </a:p>
          <a:p>
            <a:pPr marL="755649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Logo</a:t>
            </a:r>
          </a:p>
          <a:p>
            <a:pPr marL="12699">
              <a:spcBef>
                <a:spcPts val="241"/>
              </a:spcBef>
            </a:pPr>
            <a:r>
              <a:rPr lang="en-US" sz="1400" dirty="0" smtClean="0">
                <a:latin typeface="SamsungOne 400" panose="020B0503030303020204" pitchFamily="34" charset="0"/>
                <a:ea typeface="SamsungOne 400" panose="020B0503030303020204" pitchFamily="34" charset="0"/>
              </a:rPr>
              <a:t> </a:t>
            </a:r>
            <a:endParaRPr lang="en-US" sz="1400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endParaRPr lang="en-US" sz="1600" b="1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endParaRPr lang="en-US" sz="1600" b="1" dirty="0" smtClean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  <a:p>
            <a:pPr marL="12699"/>
            <a:r>
              <a:rPr lang="en-US" sz="1600" b="1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Galaxy A9 folder:</a:t>
            </a:r>
          </a:p>
          <a:p>
            <a:pPr marL="755649" lvl="1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SamsungOne 400" panose="020B0503030303020204" pitchFamily="34" charset="0"/>
                <a:ea typeface="SamsungOne 400" panose="020B0503030303020204" pitchFamily="34" charset="0"/>
                <a:sym typeface="Samsung Sharp Sans Regular" pitchFamily="2" charset="0"/>
              </a:rPr>
              <a:t>Teaser Visual (ENG)</a:t>
            </a:r>
          </a:p>
          <a:p>
            <a:pPr marL="469899" lvl="1"/>
            <a:endParaRPr lang="en-US" sz="1600" b="1" dirty="0">
              <a:latin typeface="SamsungOne 400" panose="020B0503030303020204" pitchFamily="34" charset="0"/>
              <a:ea typeface="SamsungOne 400" panose="020B0503030303020204" pitchFamily="34" charset="0"/>
              <a:sym typeface="Samsung Sharp Sans Regular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6999762" y="2436184"/>
            <a:ext cx="3622842" cy="3749904"/>
            <a:chOff x="7233225" y="2677834"/>
            <a:chExt cx="3155916" cy="326660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33225" y="2677834"/>
              <a:ext cx="3155916" cy="175328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3225" y="4749125"/>
              <a:ext cx="3155916" cy="119531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128772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255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5A6B68F-58CA-46A2-9A5D-B3E34D6EF45B}" vid="{463C2153-353A-4869-9F5B-FD0F405CC2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ver_1</Template>
  <TotalTime>6222</TotalTime>
  <Words>260</Words>
  <Application>Microsoft Office PowerPoint</Application>
  <PresentationFormat>Widescreen</PresentationFormat>
  <Paragraphs>65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Calibri</vt:lpstr>
      <vt:lpstr>Calibri Light</vt:lpstr>
      <vt:lpstr>Samsung Sharp Sans Bold</vt:lpstr>
      <vt:lpstr>Samsung Sharp Sans Regular</vt:lpstr>
      <vt:lpstr>SamsungOne 400</vt:lpstr>
      <vt:lpstr>SamsungOne 450</vt:lpstr>
      <vt:lpstr>SamsungOne 450C</vt:lpstr>
      <vt:lpstr>SamsungOne 500</vt:lpstr>
      <vt:lpstr>SamsungOne 600</vt:lpstr>
      <vt:lpstr>SamsungOne 800</vt:lpstr>
      <vt:lpstr>Office Theme</vt:lpstr>
      <vt:lpstr>PowerPoint Presentation</vt:lpstr>
      <vt:lpstr>Key visuals overview</vt:lpstr>
      <vt:lpstr>A7 Key Visuals</vt:lpstr>
      <vt:lpstr>A9 Teaser Visual </vt:lpstr>
      <vt:lpstr>Galaxy A7 Product pictures</vt:lpstr>
      <vt:lpstr>Logos </vt:lpstr>
      <vt:lpstr> Key visuals source files </vt:lpstr>
      <vt:lpstr>PowerPoint Presentation</vt:lpstr>
    </vt:vector>
  </TitlesOfParts>
  <Company>Samsung Electronics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Edgars Briedis</dc:creator>
  <cp:lastModifiedBy>Marija Zara</cp:lastModifiedBy>
  <cp:revision>149</cp:revision>
  <dcterms:created xsi:type="dcterms:W3CDTF">2018-01-26T09:31:26Z</dcterms:created>
  <dcterms:modified xsi:type="dcterms:W3CDTF">2018-09-20T18:11:46Z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C:\Users\e.briedis\Desktop\ver_1.potx</vt:lpwstr>
  </property>
  <property fmtid="{5C58129F-E5B8-477A-9B38-B3E54BFA04C8}" pid="2">
    <vt:lpwstr>2692111FC8F4E1C0BAEF6D31C3F47A9A16EC6C27F04F08FBE4D524FC981384AA</vt:lpwstr>
  </property>
</Properties>
</file>